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64" r:id="rId2"/>
    <p:sldId id="263" r:id="rId3"/>
    <p:sldId id="262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6C"/>
    <a:srgbClr val="F1C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>
      <p:cViewPr>
        <p:scale>
          <a:sx n="105" d="100"/>
          <a:sy n="105" d="100"/>
        </p:scale>
        <p:origin x="-1048" y="-7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38AB5-00B0-41E1-8048-3FD223D7D822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F78B4-9DD3-4F77-BECE-CA95F019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8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F78B4-9DD3-4F77-BECE-CA95F01980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5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F78B4-9DD3-4F77-BECE-CA95F01980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5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F78B4-9DD3-4F77-BECE-CA95F01980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5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F78B4-9DD3-4F77-BECE-CA95F01980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5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5E4-73FD-4E69-AF4A-B97DEB6BBF2A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A36-1893-457F-9E6D-F9D17D94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7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5E4-73FD-4E69-AF4A-B97DEB6BBF2A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A36-1893-457F-9E6D-F9D17D94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1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5E4-73FD-4E69-AF4A-B97DEB6BBF2A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A36-1893-457F-9E6D-F9D17D94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5E4-73FD-4E69-AF4A-B97DEB6BBF2A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A36-1893-457F-9E6D-F9D17D94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4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5E4-73FD-4E69-AF4A-B97DEB6BBF2A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A36-1893-457F-9E6D-F9D17D94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5E4-73FD-4E69-AF4A-B97DEB6BBF2A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A36-1893-457F-9E6D-F9D17D94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5E4-73FD-4E69-AF4A-B97DEB6BBF2A}" type="datetimeFigureOut">
              <a:rPr lang="en-US" smtClean="0"/>
              <a:t>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A36-1893-457F-9E6D-F9D17D94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0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5E4-73FD-4E69-AF4A-B97DEB6BBF2A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A36-1893-457F-9E6D-F9D17D94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4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5E4-73FD-4E69-AF4A-B97DEB6BBF2A}" type="datetimeFigureOut">
              <a:rPr lang="en-US" smtClean="0"/>
              <a:t>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A36-1893-457F-9E6D-F9D17D94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7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5E4-73FD-4E69-AF4A-B97DEB6BBF2A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A36-1893-457F-9E6D-F9D17D94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5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5E4-73FD-4E69-AF4A-B97DEB6BBF2A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7A36-1893-457F-9E6D-F9D17D94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8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35E4-73FD-4E69-AF4A-B97DEB6BBF2A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57A36-1893-457F-9E6D-F9D17D94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02501" y="6513831"/>
            <a:ext cx="1157288" cy="273844"/>
          </a:xfrm>
        </p:spPr>
        <p:txBody>
          <a:bodyPr/>
          <a:lstStyle/>
          <a:p>
            <a:pPr algn="ctr"/>
            <a:fld id="{0A557A36-1893-457F-9E6D-F9D17D94480C}" type="slidenum">
              <a:rPr lang="en-US" sz="1800">
                <a:solidFill>
                  <a:srgbClr val="002F6C"/>
                </a:solidFill>
              </a:rPr>
              <a:pPr algn="ctr"/>
              <a:t>1</a:t>
            </a:fld>
            <a:endParaRPr lang="en-US" sz="1800" dirty="0">
              <a:solidFill>
                <a:srgbClr val="002F6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" y="6213399"/>
            <a:ext cx="9143998" cy="305934"/>
          </a:xfrm>
          <a:prstGeom prst="rect">
            <a:avLst/>
          </a:prstGeom>
          <a:solidFill>
            <a:srgbClr val="002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05" y="5952151"/>
            <a:ext cx="737809" cy="73522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46112" y="6186489"/>
            <a:ext cx="33216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F1C400"/>
                </a:solidFill>
              </a:rPr>
              <a:t>TEXAS STATE GUARD</a:t>
            </a:r>
            <a:endParaRPr lang="en-US" sz="1500" b="1" dirty="0">
              <a:solidFill>
                <a:srgbClr val="F1C400"/>
              </a:solidFill>
            </a:endParaRPr>
          </a:p>
        </p:txBody>
      </p:sp>
      <p:sp>
        <p:nvSpPr>
          <p:cNvPr id="13" name="Slide Number Placeholder 8"/>
          <p:cNvSpPr txBox="1">
            <a:spLocks/>
          </p:cNvSpPr>
          <p:nvPr/>
        </p:nvSpPr>
        <p:spPr>
          <a:xfrm>
            <a:off x="8091714" y="6513830"/>
            <a:ext cx="964481" cy="247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A557A36-1893-457F-9E6D-F9D17D94480C}" type="slidenum">
              <a:rPr lang="en-US" sz="1800" smtClean="0">
                <a:solidFill>
                  <a:srgbClr val="002F6C"/>
                </a:solidFill>
              </a:rPr>
              <a:pPr algn="ctr"/>
              <a:t>1</a:t>
            </a:fld>
            <a:endParaRPr lang="en-US" sz="1800" dirty="0">
              <a:solidFill>
                <a:srgbClr val="002F6C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660" y="387902"/>
            <a:ext cx="3667223" cy="365435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3433" y="4285643"/>
            <a:ext cx="8849895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F6C"/>
                </a:solidFill>
                <a:cs typeface="Impact"/>
              </a:rPr>
              <a:t>SLIDE DECK TITLE (ALL CAPS)</a:t>
            </a:r>
          </a:p>
          <a:p>
            <a:pPr algn="ctr">
              <a:lnSpc>
                <a:spcPct val="130000"/>
              </a:lnSpc>
            </a:pPr>
            <a:r>
              <a:rPr lang="en-US" sz="1600" b="1" dirty="0" smtClean="0">
                <a:solidFill>
                  <a:srgbClr val="002F6C"/>
                </a:solidFill>
                <a:cs typeface="Impact"/>
              </a:rPr>
              <a:t> Date</a:t>
            </a:r>
          </a:p>
          <a:p>
            <a:pPr algn="ctr">
              <a:lnSpc>
                <a:spcPct val="130000"/>
              </a:lnSpc>
            </a:pPr>
            <a:r>
              <a:rPr lang="en-US" sz="1600" b="1" dirty="0" smtClean="0">
                <a:solidFill>
                  <a:srgbClr val="002F6C"/>
                </a:solidFill>
                <a:cs typeface="Impact"/>
              </a:rPr>
              <a:t>Author Name</a:t>
            </a:r>
          </a:p>
          <a:p>
            <a:pPr algn="ctr">
              <a:lnSpc>
                <a:spcPct val="130000"/>
              </a:lnSpc>
            </a:pPr>
            <a:r>
              <a:rPr lang="en-US" sz="1600" b="1" dirty="0" smtClean="0">
                <a:solidFill>
                  <a:srgbClr val="002F6C"/>
                </a:solidFill>
                <a:cs typeface="Impact"/>
              </a:rPr>
              <a:t>Author or Section POC</a:t>
            </a:r>
            <a:endParaRPr lang="en-US" sz="1600" b="1" dirty="0">
              <a:solidFill>
                <a:srgbClr val="002F6C"/>
              </a:solidFill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805548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02501" y="6550116"/>
            <a:ext cx="1157288" cy="273844"/>
          </a:xfrm>
        </p:spPr>
        <p:txBody>
          <a:bodyPr/>
          <a:lstStyle/>
          <a:p>
            <a:pPr algn="ctr"/>
            <a:fld id="{0A557A36-1893-457F-9E6D-F9D17D94480C}" type="slidenum">
              <a:rPr lang="en-US" sz="1800">
                <a:solidFill>
                  <a:srgbClr val="002F6C"/>
                </a:solidFill>
              </a:rPr>
              <a:pPr algn="ctr"/>
              <a:t>2</a:t>
            </a:fld>
            <a:endParaRPr lang="en-US" sz="1800" dirty="0">
              <a:solidFill>
                <a:srgbClr val="002F6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7483" y="885221"/>
            <a:ext cx="6069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>
                <a:solidFill>
                  <a:schemeClr val="tx2">
                    <a:lumMod val="50000"/>
                  </a:schemeClr>
                </a:solidFill>
              </a:rPr>
              <a:t>America’s premier state military </a:t>
            </a: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</a:rPr>
              <a:t>comprised </a:t>
            </a:r>
            <a:r>
              <a:rPr lang="en-US" sz="1400" b="1" i="1" dirty="0">
                <a:solidFill>
                  <a:schemeClr val="tx2">
                    <a:lumMod val="50000"/>
                  </a:schemeClr>
                </a:solidFill>
              </a:rPr>
              <a:t>of mission-ready professionals </a:t>
            </a: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</a:rPr>
              <a:t>fully </a:t>
            </a:r>
            <a:r>
              <a:rPr lang="en-US" sz="1400" b="1" i="1" dirty="0">
                <a:solidFill>
                  <a:schemeClr val="tx2">
                    <a:lumMod val="50000"/>
                  </a:schemeClr>
                </a:solidFill>
              </a:rPr>
              <a:t>engaged with our communities, </a:t>
            </a: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</a:rPr>
              <a:t>and relevant </a:t>
            </a:r>
            <a:r>
              <a:rPr lang="en-US" sz="1400" b="1" i="1" dirty="0">
                <a:solidFill>
                  <a:schemeClr val="tx2">
                    <a:lumMod val="50000"/>
                  </a:schemeClr>
                </a:solidFill>
              </a:rPr>
              <a:t>through the 21</a:t>
            </a:r>
            <a:r>
              <a:rPr lang="en-US" sz="1400" b="1" i="1" baseline="30000" dirty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US" sz="1400" b="1" i="1" dirty="0">
                <a:solidFill>
                  <a:schemeClr val="tx2">
                    <a:lumMod val="50000"/>
                  </a:schemeClr>
                </a:solidFill>
              </a:rPr>
              <a:t> century.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41022" y="1569250"/>
            <a:ext cx="6050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>
                <a:solidFill>
                  <a:schemeClr val="tx2">
                    <a:lumMod val="50000"/>
                  </a:schemeClr>
                </a:solidFill>
              </a:rPr>
              <a:t>Provide the Governor and President with ready forces in support of state and federal authorities at home and abroad. 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1207555" y="2412966"/>
            <a:ext cx="7936445" cy="1082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1350" b="1" dirty="0"/>
              <a:t>Diverse &amp; Engaged Force Sustained Through Effective Retention &amp; Recruiting  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1350" b="1" dirty="0"/>
              <a:t>Trained Ethical Professionals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1350" b="1" dirty="0"/>
              <a:t>Resilient Professionals &amp; Families, Supported By Robust Services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1350" b="1" dirty="0"/>
              <a:t>Clearly Communicated Opportunities For Professional &amp; Personal Development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0980" y="1327781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F6C"/>
                </a:solidFill>
                <a:cs typeface="Impact"/>
              </a:rPr>
              <a:t>MISSION:</a:t>
            </a:r>
            <a:endParaRPr lang="en-US" b="1" dirty="0">
              <a:solidFill>
                <a:srgbClr val="002F6C"/>
              </a:solidFill>
              <a:cs typeface="Impac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3292" y="638981"/>
            <a:ext cx="14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F6C"/>
                </a:solidFill>
                <a:cs typeface="Impact"/>
              </a:rPr>
              <a:t>VISION:</a:t>
            </a:r>
            <a:endParaRPr lang="en-US" b="1" dirty="0">
              <a:solidFill>
                <a:srgbClr val="002F6C"/>
              </a:solidFill>
              <a:cs typeface="Impac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13186" y="3692440"/>
            <a:ext cx="7930814" cy="1082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1350" b="1" dirty="0"/>
              <a:t>Force Structure Optimized For Federal &amp; State Missions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1350" b="1" dirty="0"/>
              <a:t>Modern Training Areas &amp; Facilities That Support Our Mission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1350" b="1" dirty="0"/>
              <a:t>Effective Resource Management &amp; Protection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1350" b="1" dirty="0"/>
              <a:t>Enhanced Joint, Interagency, Intergovernmental &amp; Multinational Capabilities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13184" y="5052007"/>
            <a:ext cx="5428356" cy="111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1350" b="1" dirty="0"/>
              <a:t>Effective Communication Assets &amp; Channels  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1350" b="1" dirty="0"/>
              <a:t>Partnered &amp; Informed Communities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1350" b="1" dirty="0"/>
              <a:t>Engaged &amp; Educated Government Partners</a:t>
            </a:r>
          </a:p>
          <a:p>
            <a:pPr marL="171450" indent="-171450">
              <a:lnSpc>
                <a:spcPct val="120000"/>
              </a:lnSpc>
              <a:buFont typeface="Arial"/>
              <a:buChar char="•"/>
            </a:pPr>
            <a:r>
              <a:rPr lang="en-US" sz="1350" b="1" dirty="0"/>
              <a:t>Strong Department of Defense Relationships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0893" y="2109248"/>
            <a:ext cx="4325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2F6C"/>
                </a:solidFill>
                <a:latin typeface="Arial" pitchFamily="34" charset="0"/>
                <a:cs typeface="Arial" pitchFamily="34" charset="0"/>
              </a:rPr>
              <a:t>PEOPLE FIRST – </a:t>
            </a:r>
            <a:r>
              <a:rPr lang="en-US" sz="1600" b="1" i="1" dirty="0" smtClean="0">
                <a:solidFill>
                  <a:srgbClr val="002F6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002F6C"/>
                </a:solidFill>
                <a:latin typeface="Arial" pitchFamily="34" charset="0"/>
                <a:cs typeface="Arial" pitchFamily="34" charset="0"/>
              </a:rPr>
              <a:t>Invest </a:t>
            </a:r>
            <a:r>
              <a:rPr lang="en-US" sz="1400" b="1" i="1" dirty="0">
                <a:solidFill>
                  <a:srgbClr val="002F6C"/>
                </a:solidFill>
                <a:latin typeface="Arial" pitchFamily="34" charset="0"/>
                <a:cs typeface="Arial" pitchFamily="34" charset="0"/>
              </a:rPr>
              <a:t>in our human capital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9535" y="3467891"/>
            <a:ext cx="55787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 smtClean="0">
                <a:solidFill>
                  <a:srgbClr val="002F6C"/>
                </a:solidFill>
                <a:latin typeface="Arial" pitchFamily="34" charset="0"/>
                <a:cs typeface="Arial" pitchFamily="34" charset="0"/>
              </a:rPr>
              <a:t>RELEVANT &amp; READY –  </a:t>
            </a:r>
            <a:r>
              <a:rPr lang="en-US" sz="1400" b="1" i="1" dirty="0" smtClean="0">
                <a:solidFill>
                  <a:srgbClr val="002F6C"/>
                </a:solidFill>
                <a:latin typeface="Arial" pitchFamily="34" charset="0"/>
                <a:cs typeface="Arial" pitchFamily="34" charset="0"/>
              </a:rPr>
              <a:t>Provide right force at the right time</a:t>
            </a:r>
            <a:endParaRPr lang="en-US" sz="1400" b="1" i="1" dirty="0">
              <a:solidFill>
                <a:srgbClr val="002F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4164" y="4790603"/>
            <a:ext cx="7654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002F6C"/>
                </a:solidFill>
                <a:latin typeface="Arial" pitchFamily="34" charset="0"/>
                <a:cs typeface="Arial" pitchFamily="34" charset="0"/>
              </a:rPr>
              <a:t>COMMUNICATE &amp; PARTNER –  </a:t>
            </a:r>
            <a:r>
              <a:rPr lang="en-US" sz="1400" b="1" dirty="0" smtClean="0">
                <a:solidFill>
                  <a:srgbClr val="002F6C"/>
                </a:solidFill>
                <a:latin typeface="Arial" pitchFamily="34" charset="0"/>
                <a:cs typeface="Arial" pitchFamily="34" charset="0"/>
              </a:rPr>
              <a:t>Deliver our message and build lasting relationships</a:t>
            </a:r>
            <a:endParaRPr lang="en-US" sz="1400" b="1" dirty="0">
              <a:solidFill>
                <a:srgbClr val="002F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0314" y="136332"/>
            <a:ext cx="6637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F6C"/>
                </a:solidFill>
                <a:cs typeface="Impact"/>
              </a:rPr>
              <a:t>TEXAS MILITARY DEPARTMENT STRATEGY </a:t>
            </a:r>
            <a:endParaRPr lang="en-US" sz="2800" b="1" dirty="0">
              <a:solidFill>
                <a:srgbClr val="002F6C"/>
              </a:solidFill>
              <a:cs typeface="Impac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" y="6213399"/>
            <a:ext cx="9143998" cy="305934"/>
          </a:xfrm>
          <a:prstGeom prst="rect">
            <a:avLst/>
          </a:prstGeom>
          <a:solidFill>
            <a:srgbClr val="002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05" y="5952151"/>
            <a:ext cx="737809" cy="73522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46112" y="6186489"/>
            <a:ext cx="33216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F1C400"/>
                </a:solidFill>
              </a:rPr>
              <a:t>TEXAS STATE GUARD</a:t>
            </a:r>
            <a:endParaRPr lang="en-US" sz="1500" b="1" dirty="0">
              <a:solidFill>
                <a:srgbClr val="F1C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0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" y="6213399"/>
            <a:ext cx="9143998" cy="305934"/>
          </a:xfrm>
          <a:prstGeom prst="rect">
            <a:avLst/>
          </a:prstGeom>
          <a:solidFill>
            <a:srgbClr val="002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05" y="5952151"/>
            <a:ext cx="737809" cy="7352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46112" y="6186489"/>
            <a:ext cx="33216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F1C400"/>
                </a:solidFill>
              </a:rPr>
              <a:t>TEXAS STATE GUARD</a:t>
            </a:r>
            <a:endParaRPr lang="en-US" sz="1500" b="1" dirty="0">
              <a:solidFill>
                <a:srgbClr val="F1C400"/>
              </a:solidFill>
            </a:endParaRP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91714" y="6513830"/>
            <a:ext cx="964481" cy="247407"/>
          </a:xfrm>
        </p:spPr>
        <p:txBody>
          <a:bodyPr/>
          <a:lstStyle/>
          <a:p>
            <a:pPr algn="ctr"/>
            <a:fld id="{0A557A36-1893-457F-9E6D-F9D17D94480C}" type="slidenum">
              <a:rPr lang="en-US" sz="1800">
                <a:solidFill>
                  <a:srgbClr val="002F6C"/>
                </a:solidFill>
              </a:rPr>
              <a:pPr algn="ctr"/>
              <a:t>3</a:t>
            </a:fld>
            <a:endParaRPr lang="en-US" sz="1800" dirty="0">
              <a:solidFill>
                <a:srgbClr val="002F6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5125" y="825602"/>
            <a:ext cx="7631065" cy="676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2F6C"/>
                </a:solidFill>
                <a:cs typeface="Impact"/>
              </a:rPr>
              <a:t>Subject:</a:t>
            </a:r>
            <a:endParaRPr lang="en-US" b="1" dirty="0">
              <a:solidFill>
                <a:srgbClr val="002F6C"/>
              </a:solidFill>
              <a:cs typeface="Impact"/>
            </a:endParaRPr>
          </a:p>
          <a:p>
            <a:pPr lvl="1">
              <a:lnSpc>
                <a:spcPct val="120000"/>
              </a:lnSpc>
            </a:pPr>
            <a:r>
              <a:rPr lang="en-US" sz="1400" b="1" dirty="0" smtClean="0"/>
              <a:t>Body Text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4495" y="242156"/>
            <a:ext cx="8849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F6C"/>
                </a:solidFill>
                <a:cs typeface="Impact"/>
              </a:rPr>
              <a:t>SLIDE HEADLINE</a:t>
            </a:r>
            <a:endParaRPr lang="en-US" sz="2800" b="1" dirty="0">
              <a:solidFill>
                <a:srgbClr val="002F6C"/>
              </a:solidFill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721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uty honor texas slide 4-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1" b="1540"/>
          <a:stretch/>
        </p:blipFill>
        <p:spPr>
          <a:xfrm>
            <a:off x="1" y="0"/>
            <a:ext cx="9143999" cy="687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76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199</Words>
  <Application>Microsoft Macintosh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Seyller</dc:creator>
  <cp:lastModifiedBy>TXMF PAO Desktop 1</cp:lastModifiedBy>
  <cp:revision>24</cp:revision>
  <dcterms:created xsi:type="dcterms:W3CDTF">2015-11-05T15:46:03Z</dcterms:created>
  <dcterms:modified xsi:type="dcterms:W3CDTF">2017-02-01T15:16:05Z</dcterms:modified>
</cp:coreProperties>
</file>